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0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Chapter 4 Folk and Popular Culture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10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52684-ED13-47E8-9A7E-EE06D2E6F66B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2971800" cy="4610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57590"/>
            <a:ext cx="2971800" cy="4610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30DB4-31E4-457E-955F-C217CB98D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2198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0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Chapter 4 Folk and Popular Culture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10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6A206-F076-4D6D-BE38-CEE33242F471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39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79595"/>
            <a:ext cx="5486400" cy="41490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2971800" cy="4610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57590"/>
            <a:ext cx="2971800" cy="4610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243D9-B812-4266-AC71-2904064D5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19133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243D9-B812-4266-AC71-2904064D5DF8}" type="slidenum">
              <a:rPr lang="en-US" smtClean="0"/>
              <a:t>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Chapter 4 Folk and Popular Culture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33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7BFCC-9B53-49B0-B1B2-C05D951C2E1D}" type="slidenum">
              <a:rPr lang="en-US"/>
              <a:pPr/>
              <a:t>10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4 Folk and Popular Culture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4C1F5-9436-49AC-88E9-08A68904A0CC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1F54768-3005-4989-A525-BCCD6EE70C1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4C1F5-9436-49AC-88E9-08A68904A0CC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54768-3005-4989-A525-BCCD6EE70C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4C1F5-9436-49AC-88E9-08A68904A0CC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54768-3005-4989-A525-BCCD6EE70C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4C1F5-9436-49AC-88E9-08A68904A0CC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54768-3005-4989-A525-BCCD6EE70C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4C1F5-9436-49AC-88E9-08A68904A0CC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54768-3005-4989-A525-BCCD6EE70C1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4C1F5-9436-49AC-88E9-08A68904A0CC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54768-3005-4989-A525-BCCD6EE70C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4C1F5-9436-49AC-88E9-08A68904A0CC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54768-3005-4989-A525-BCCD6EE70C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4C1F5-9436-49AC-88E9-08A68904A0CC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54768-3005-4989-A525-BCCD6EE70C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4C1F5-9436-49AC-88E9-08A68904A0CC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54768-3005-4989-A525-BCCD6EE70C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4C1F5-9436-49AC-88E9-08A68904A0CC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54768-3005-4989-A525-BCCD6EE70C1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4C1F5-9436-49AC-88E9-08A68904A0CC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54768-3005-4989-A525-BCCD6EE70C1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B14C1F5-9436-49AC-88E9-08A68904A0CC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1F54768-3005-4989-A525-BCCD6EE70C1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Folk and Popular Culture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019"/>
            <a:ext cx="1905000" cy="286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2895600" cy="2890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0570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en-US"/>
              <a:t>U.S. House Types by Region</a:t>
            </a:r>
          </a:p>
        </p:txBody>
      </p:sp>
      <p:pic>
        <p:nvPicPr>
          <p:cNvPr id="20491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09800" y="1295400"/>
            <a:ext cx="4879740" cy="4373563"/>
          </a:xfrm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066800" y="5943600"/>
            <a:ext cx="7315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027113" indent="-1027113">
              <a:spcBef>
                <a:spcPct val="50000"/>
              </a:spcBef>
            </a:pPr>
            <a:r>
              <a:rPr lang="en-US" dirty="0"/>
              <a:t>Fig. </a:t>
            </a:r>
            <a:r>
              <a:rPr lang="en-US" dirty="0" smtClean="0"/>
              <a:t>4-1-1: </a:t>
            </a:r>
            <a:r>
              <a:rPr lang="en-US" dirty="0"/>
              <a:t>Small towns in different regions of the eastern U.S. have different combinations of five main house types.</a:t>
            </a:r>
          </a:p>
        </p:txBody>
      </p:sp>
    </p:spTree>
    <p:extLst>
      <p:ext uri="{BB962C8B-B14F-4D97-AF65-F5344CB8AC3E}">
        <p14:creationId xmlns:p14="http://schemas.microsoft.com/office/powerpoint/2010/main" val="383127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Popular Culture Housing and Clothing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Environment still has an influence on clothing, housing and food styles</a:t>
            </a:r>
          </a:p>
          <a:p>
            <a:r>
              <a:rPr lang="en-US" dirty="0" smtClean="0"/>
              <a:t>Housing styles follow current architectural fashions</a:t>
            </a:r>
          </a:p>
          <a:p>
            <a:r>
              <a:rPr lang="en-US" dirty="0" smtClean="0"/>
              <a:t>Fashion is the best example of Hierarchical diffusion</a:t>
            </a:r>
          </a:p>
          <a:p>
            <a:pPr lvl="1"/>
            <a:r>
              <a:rPr lang="en-US" dirty="0" smtClean="0"/>
              <a:t>Japanese wearing jeans</a:t>
            </a:r>
          </a:p>
          <a:p>
            <a:pPr lvl="1"/>
            <a:r>
              <a:rPr lang="en-US" dirty="0" smtClean="0"/>
              <a:t>Reflect wealth and occupation</a:t>
            </a:r>
          </a:p>
          <a:p>
            <a:pPr lvl="1"/>
            <a:r>
              <a:rPr lang="en-US" dirty="0" smtClean="0"/>
              <a:t>Hearths are Paris, Milan, London and New York</a:t>
            </a:r>
          </a:p>
          <a:p>
            <a:pPr lvl="1"/>
            <a:r>
              <a:rPr lang="en-US" dirty="0" smtClean="0"/>
              <a:t>Some folk culture styles appear on runways (poncho)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147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743200" cy="2032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" y="2514600"/>
            <a:ext cx="2734491" cy="1819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" y="4783645"/>
            <a:ext cx="2734491" cy="2048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0"/>
            <a:ext cx="2819400" cy="2103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05075"/>
            <a:ext cx="2757487" cy="2065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747" y="5105400"/>
            <a:ext cx="366125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633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Popular Culture  Food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4953000"/>
          </a:xfrm>
        </p:spPr>
        <p:txBody>
          <a:bodyPr/>
          <a:lstStyle/>
          <a:p>
            <a:r>
              <a:rPr lang="en-US" dirty="0" smtClean="0"/>
              <a:t>High consumption of alcohol and snacks show the level of development</a:t>
            </a:r>
          </a:p>
          <a:p>
            <a:r>
              <a:rPr lang="en-US" dirty="0" smtClean="0"/>
              <a:t>Alcohol consumption is very regionalized</a:t>
            </a:r>
          </a:p>
          <a:p>
            <a:pPr lvl="1"/>
            <a:r>
              <a:rPr lang="en-US" dirty="0" smtClean="0"/>
              <a:t>Bourbon, rum, whiskey, vodka</a:t>
            </a:r>
          </a:p>
          <a:p>
            <a:pPr lvl="1"/>
            <a:r>
              <a:rPr lang="en-US" dirty="0" smtClean="0"/>
              <a:t>Religious regions have lower consumption rates</a:t>
            </a:r>
          </a:p>
          <a:p>
            <a:r>
              <a:rPr lang="en-US" dirty="0" smtClean="0"/>
              <a:t>Snacks are regional too</a:t>
            </a:r>
          </a:p>
          <a:p>
            <a:pPr lvl="1"/>
            <a:r>
              <a:rPr lang="en-US" dirty="0" smtClean="0"/>
              <a:t>Tortillas near Mexico, Multigrain chips in CA</a:t>
            </a:r>
          </a:p>
          <a:p>
            <a:r>
              <a:rPr lang="en-US" dirty="0" smtClean="0"/>
              <a:t>Wine production</a:t>
            </a:r>
          </a:p>
          <a:p>
            <a:pPr lvl="1"/>
            <a:r>
              <a:rPr lang="en-US" dirty="0" smtClean="0"/>
              <a:t>Located in temperate climates…regional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284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TV, Internet and Radio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Popular culture has spread much faster in recent years because of new technology</a:t>
            </a:r>
          </a:p>
          <a:p>
            <a:pPr lvl="1"/>
            <a:r>
              <a:rPr lang="en-US" dirty="0" smtClean="0"/>
              <a:t>Think </a:t>
            </a:r>
            <a:r>
              <a:rPr lang="en-US" dirty="0" err="1" smtClean="0"/>
              <a:t>Gangham</a:t>
            </a:r>
            <a:r>
              <a:rPr lang="en-US" dirty="0" smtClean="0"/>
              <a:t> Style from South Korea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TVs in 1930s </a:t>
            </a:r>
          </a:p>
          <a:p>
            <a:pPr lvl="1"/>
            <a:r>
              <a:rPr lang="en-US" dirty="0" smtClean="0"/>
              <a:t>More TVs per person shows level of development</a:t>
            </a:r>
          </a:p>
          <a:p>
            <a:r>
              <a:rPr lang="en-US" dirty="0" smtClean="0"/>
              <a:t>Internet allows for almost instant diffusion</a:t>
            </a:r>
          </a:p>
          <a:p>
            <a:pPr lvl="1"/>
            <a:r>
              <a:rPr lang="en-US" dirty="0" smtClean="0"/>
              <a:t>Twitter, Facebook, YouTube</a:t>
            </a:r>
          </a:p>
          <a:p>
            <a:r>
              <a:rPr lang="en-US" dirty="0" smtClean="0"/>
              <a:t>Governments censor TV and internet</a:t>
            </a:r>
          </a:p>
          <a:p>
            <a:pPr lvl="1"/>
            <a:r>
              <a:rPr lang="en-US" dirty="0" smtClean="0"/>
              <a:t>Form of control</a:t>
            </a:r>
          </a:p>
          <a:p>
            <a:pPr lvl="1"/>
            <a:r>
              <a:rPr lang="en-US" dirty="0" smtClean="0"/>
              <a:t>Fall of USSR</a:t>
            </a:r>
          </a:p>
          <a:p>
            <a:pPr lvl="1"/>
            <a:r>
              <a:rPr lang="en-US" dirty="0" smtClean="0"/>
              <a:t>Western clothing and women status for Taliban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311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Threats to Folk Culture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As popular culture spreads faster and faster, it threatens to overtake folk culture </a:t>
            </a:r>
          </a:p>
          <a:p>
            <a:r>
              <a:rPr lang="en-US" dirty="0" smtClean="0"/>
              <a:t>Threatens the subservient role of women</a:t>
            </a:r>
          </a:p>
          <a:p>
            <a:pPr lvl="1"/>
            <a:r>
              <a:rPr lang="en-US" dirty="0" smtClean="0"/>
              <a:t>Taliban</a:t>
            </a:r>
          </a:p>
          <a:p>
            <a:r>
              <a:rPr lang="en-US" dirty="0" smtClean="0"/>
              <a:t>Threatens </a:t>
            </a:r>
            <a:r>
              <a:rPr lang="en-US" dirty="0"/>
              <a:t>g</a:t>
            </a:r>
            <a:r>
              <a:rPr lang="en-US" dirty="0" smtClean="0"/>
              <a:t>overnment control of media</a:t>
            </a:r>
          </a:p>
          <a:p>
            <a:pPr lvl="1"/>
            <a:r>
              <a:rPr lang="en-US" dirty="0" smtClean="0"/>
              <a:t>USA, UK and Japan are the dominate new sources</a:t>
            </a:r>
          </a:p>
          <a:p>
            <a:pPr lvl="1"/>
            <a:r>
              <a:rPr lang="en-US" dirty="0" smtClean="0"/>
              <a:t>83% of Uganda’s new is foreign made</a:t>
            </a:r>
          </a:p>
          <a:p>
            <a:pPr lvl="1"/>
            <a:r>
              <a:rPr lang="en-US" dirty="0" smtClean="0"/>
              <a:t>This means the political views and culture will be diffused into these LDC countries</a:t>
            </a:r>
          </a:p>
          <a:p>
            <a:pPr lvl="1"/>
            <a:r>
              <a:rPr lang="en-US" dirty="0" smtClean="0"/>
              <a:t>Called Media Imperialism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399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Popular Culture threats to the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Popular culture modifies the environment </a:t>
            </a:r>
          </a:p>
          <a:p>
            <a:pPr lvl="1"/>
            <a:r>
              <a:rPr lang="en-US" dirty="0" smtClean="0"/>
              <a:t>Theme parks, golf courses, </a:t>
            </a:r>
          </a:p>
          <a:p>
            <a:pPr lvl="1"/>
            <a:r>
              <a:rPr lang="en-US" dirty="0" smtClean="0"/>
              <a:t>Creates a uniform landscape</a:t>
            </a:r>
          </a:p>
          <a:p>
            <a:pPr lvl="2"/>
            <a:r>
              <a:rPr lang="en-US" dirty="0" smtClean="0"/>
              <a:t>Every city looks the same </a:t>
            </a:r>
          </a:p>
          <a:p>
            <a:r>
              <a:rPr lang="en-US" dirty="0" smtClean="0"/>
              <a:t>Increased demand for natural resources</a:t>
            </a:r>
          </a:p>
          <a:p>
            <a:pPr lvl="1"/>
            <a:r>
              <a:rPr lang="en-US" dirty="0" smtClean="0"/>
              <a:t>More urban development means more resources to build</a:t>
            </a:r>
          </a:p>
          <a:p>
            <a:r>
              <a:rPr lang="en-US" dirty="0" smtClean="0"/>
              <a:t>Increased Pollution</a:t>
            </a:r>
          </a:p>
          <a:p>
            <a:pPr lvl="1"/>
            <a:r>
              <a:rPr lang="en-US" dirty="0" smtClean="0"/>
              <a:t>More waste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24350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Origin of Culture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Folk Culture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Isolated, clustered</a:t>
            </a:r>
          </a:p>
          <a:p>
            <a:r>
              <a:rPr lang="en-US" dirty="0" smtClean="0"/>
              <a:t>Topics involve every day life, environment, beliefs</a:t>
            </a:r>
          </a:p>
          <a:p>
            <a:r>
              <a:rPr lang="en-US" dirty="0" smtClean="0"/>
              <a:t>Passed down orally</a:t>
            </a:r>
          </a:p>
          <a:p>
            <a:r>
              <a:rPr lang="en-US" dirty="0" smtClean="0"/>
              <a:t>Traditions </a:t>
            </a:r>
          </a:p>
          <a:p>
            <a:r>
              <a:rPr lang="en-US" dirty="0" smtClean="0"/>
              <a:t>Spread by relocation diffusion</a:t>
            </a:r>
          </a:p>
          <a:p>
            <a:r>
              <a:rPr lang="en-US" dirty="0" smtClean="0"/>
              <a:t>Little change over time</a:t>
            </a:r>
          </a:p>
          <a:p>
            <a:r>
              <a:rPr lang="en-US" dirty="0" smtClean="0"/>
              <a:t>Separate, multiple hearths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Popular Culture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Worldwide, dispersed</a:t>
            </a:r>
          </a:p>
          <a:p>
            <a:r>
              <a:rPr lang="en-US" dirty="0" smtClean="0"/>
              <a:t>Hierarchical diffusion then contagious diffusion</a:t>
            </a:r>
          </a:p>
          <a:p>
            <a:r>
              <a:rPr lang="en-US" dirty="0" smtClean="0"/>
              <a:t>Spread to make money</a:t>
            </a:r>
          </a:p>
          <a:p>
            <a:r>
              <a:rPr lang="en-US" dirty="0" smtClean="0"/>
              <a:t>Entertainment</a:t>
            </a:r>
          </a:p>
          <a:p>
            <a:r>
              <a:rPr lang="en-US" dirty="0" smtClean="0"/>
              <a:t>Current traditions and fads</a:t>
            </a:r>
          </a:p>
          <a:p>
            <a:r>
              <a:rPr lang="en-US" dirty="0" smtClean="0"/>
              <a:t>Constantly changing</a:t>
            </a:r>
          </a:p>
          <a:p>
            <a:r>
              <a:rPr lang="en-US" dirty="0" smtClean="0"/>
              <a:t>Not impacted by environment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00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Origin of Music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Folk</a:t>
            </a:r>
          </a:p>
          <a:p>
            <a:r>
              <a:rPr lang="en-US" dirty="0"/>
              <a:t>Anonymous hearths, transmitted orally</a:t>
            </a:r>
          </a:p>
          <a:p>
            <a:r>
              <a:rPr lang="en-US" dirty="0"/>
              <a:t>About everyday life, things that are familiar to group</a:t>
            </a:r>
          </a:p>
          <a:p>
            <a:r>
              <a:rPr lang="en-US" dirty="0"/>
              <a:t>Country music hearts-Upper </a:t>
            </a:r>
            <a:r>
              <a:rPr lang="en-US" dirty="0" smtClean="0"/>
              <a:t>south</a:t>
            </a:r>
          </a:p>
          <a:p>
            <a:r>
              <a:rPr lang="en-US" dirty="0" smtClean="0"/>
              <a:t>Vietnamese Song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Popular</a:t>
            </a:r>
          </a:p>
          <a:p>
            <a:r>
              <a:rPr lang="en-US" dirty="0" smtClean="0"/>
              <a:t>Made to be sold worldwide</a:t>
            </a:r>
          </a:p>
          <a:p>
            <a:r>
              <a:rPr lang="en-US" dirty="0" smtClean="0"/>
              <a:t>Tin Pan Alley developed in NY</a:t>
            </a:r>
          </a:p>
          <a:p>
            <a:r>
              <a:rPr lang="en-US" dirty="0" smtClean="0"/>
              <a:t>Hip hop is a good example of pop culture with local culture infused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92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Diffusion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Amish </a:t>
            </a:r>
          </a:p>
          <a:p>
            <a:r>
              <a:rPr lang="en-US" dirty="0" smtClean="0"/>
              <a:t>Distinctive clothing, farming, religion still around today</a:t>
            </a:r>
          </a:p>
          <a:p>
            <a:r>
              <a:rPr lang="en-US" dirty="0" smtClean="0"/>
              <a:t>70,000</a:t>
            </a:r>
            <a:r>
              <a:rPr lang="en-US" dirty="0"/>
              <a:t>, 17 states</a:t>
            </a:r>
          </a:p>
          <a:p>
            <a:r>
              <a:rPr lang="en-US" dirty="0"/>
              <a:t>Migrated from Switzerland, France and Germany because of low land </a:t>
            </a:r>
            <a:r>
              <a:rPr lang="en-US" dirty="0" smtClean="0"/>
              <a:t>prices</a:t>
            </a:r>
          </a:p>
          <a:p>
            <a:r>
              <a:rPr lang="en-US" dirty="0" smtClean="0"/>
              <a:t>Diffused by relocation</a:t>
            </a:r>
          </a:p>
          <a:p>
            <a:r>
              <a:rPr lang="en-US" dirty="0" smtClean="0"/>
              <a:t>Isolated from other Amish communities but still very similar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Soccer</a:t>
            </a:r>
          </a:p>
          <a:p>
            <a:r>
              <a:rPr lang="en-US" dirty="0"/>
              <a:t>11</a:t>
            </a:r>
            <a:r>
              <a:rPr lang="en-US" baseline="30000" dirty="0"/>
              <a:t>th</a:t>
            </a:r>
            <a:r>
              <a:rPr lang="en-US" dirty="0"/>
              <a:t> century in England, spread outward because of increased leisure time</a:t>
            </a:r>
          </a:p>
          <a:p>
            <a:r>
              <a:rPr lang="en-US" dirty="0"/>
              <a:t>Each country has preferred sports (Cricket, Hockey, Martial Arts and Lacrosse)</a:t>
            </a:r>
          </a:p>
          <a:p>
            <a:r>
              <a:rPr lang="en-US" dirty="0"/>
              <a:t>T.V. and internet allow global </a:t>
            </a:r>
            <a:r>
              <a:rPr lang="en-US" dirty="0" smtClean="0"/>
              <a:t>spectators</a:t>
            </a:r>
          </a:p>
          <a:p>
            <a:r>
              <a:rPr lang="en-US" dirty="0" smtClean="0"/>
              <a:t>Hierarchical diffusion</a:t>
            </a:r>
          </a:p>
          <a:p>
            <a:r>
              <a:rPr lang="en-US" dirty="0" smtClean="0"/>
              <a:t>World Cup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76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8382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Clustering of Folk </a:t>
            </a:r>
            <a:r>
              <a:rPr lang="en-US" sz="4000" dirty="0" smtClean="0"/>
              <a:t>Cultures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914400"/>
            <a:ext cx="8458200" cy="5791200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Isolation promotes cultural diversity</a:t>
            </a:r>
          </a:p>
          <a:p>
            <a:pPr lvl="1"/>
            <a:r>
              <a:rPr lang="en-US" sz="2800" dirty="0"/>
              <a:t>Himalayan </a:t>
            </a:r>
            <a:r>
              <a:rPr lang="en-US" sz="2800" dirty="0" smtClean="0"/>
              <a:t>art styles that show differences among geographically close culture groups</a:t>
            </a:r>
          </a:p>
          <a:p>
            <a:pPr lvl="2"/>
            <a:r>
              <a:rPr lang="en-US" sz="2400" dirty="0" smtClean="0"/>
              <a:t>Tibet, Nepal, Hindus and Animist art styles</a:t>
            </a:r>
            <a:endParaRPr lang="en-US" sz="2400" dirty="0"/>
          </a:p>
          <a:p>
            <a:endParaRPr lang="en-US" sz="1600" dirty="0"/>
          </a:p>
          <a:p>
            <a:r>
              <a:rPr lang="en-US" sz="2800" dirty="0"/>
              <a:t>Influence of the physical </a:t>
            </a:r>
            <a:r>
              <a:rPr lang="en-US" sz="2800" dirty="0" smtClean="0"/>
              <a:t>environment on food</a:t>
            </a:r>
            <a:endParaRPr lang="en-US" sz="2800" dirty="0"/>
          </a:p>
          <a:p>
            <a:pPr lvl="2"/>
            <a:r>
              <a:rPr lang="en-US" sz="2400" dirty="0" smtClean="0"/>
              <a:t>People hold on to old food habits after assimilating</a:t>
            </a:r>
          </a:p>
          <a:p>
            <a:pPr lvl="2"/>
            <a:r>
              <a:rPr lang="en-US" sz="2400" dirty="0" smtClean="0"/>
              <a:t>People adapt their food preferences based on environment</a:t>
            </a:r>
          </a:p>
          <a:p>
            <a:pPr lvl="2"/>
            <a:r>
              <a:rPr lang="en-US" sz="2400" dirty="0" smtClean="0"/>
              <a:t>Soybeans, quick frying and stewing/roasting</a:t>
            </a:r>
          </a:p>
          <a:p>
            <a:pPr lvl="2"/>
            <a:r>
              <a:rPr lang="en-US" sz="2400" dirty="0" smtClean="0"/>
              <a:t>Certain foods are avoided or desired</a:t>
            </a:r>
          </a:p>
          <a:p>
            <a:pPr lvl="3"/>
            <a:r>
              <a:rPr lang="en-US" sz="2400" dirty="0" smtClean="0"/>
              <a:t>Bulls, mandrake, otters, potatoes, or goats</a:t>
            </a:r>
          </a:p>
          <a:p>
            <a:pPr lvl="2"/>
            <a:r>
              <a:rPr lang="en-US" sz="2400" dirty="0" smtClean="0"/>
              <a:t>Transylvanian food diversity </a:t>
            </a:r>
          </a:p>
          <a:p>
            <a:pPr lvl="3"/>
            <a:r>
              <a:rPr lang="en-US" sz="2400" dirty="0" smtClean="0"/>
              <a:t>Romanians, Jews, Armenians and Hungarians</a:t>
            </a:r>
          </a:p>
          <a:p>
            <a:pPr lvl="3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3045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/>
              <a:t>Himalayan Folk Cultural Regions</a:t>
            </a:r>
          </a:p>
        </p:txBody>
      </p:sp>
      <p:pic>
        <p:nvPicPr>
          <p:cNvPr id="11273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628775"/>
            <a:ext cx="7772400" cy="3751263"/>
          </a:xfrm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685800" y="5791200"/>
            <a:ext cx="76009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027113" indent="-1027113"/>
            <a:r>
              <a:rPr lang="en-US"/>
              <a:t>Fig. 4-5: Cultural geographers have identified four distinct culture regions based on predominant religions in the Himalaya Mountains.</a:t>
            </a:r>
          </a:p>
        </p:txBody>
      </p:sp>
    </p:spTree>
    <p:extLst>
      <p:ext uri="{BB962C8B-B14F-4D97-AF65-F5344CB8AC3E}">
        <p14:creationId xmlns:p14="http://schemas.microsoft.com/office/powerpoint/2010/main" val="45152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7200"/>
            <a:ext cx="7772400" cy="6248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Folk Housing is a product of both cultural traditions and environmental conditions</a:t>
            </a:r>
          </a:p>
          <a:p>
            <a:pPr lvl="1"/>
            <a:r>
              <a:rPr lang="en-US" sz="2400" dirty="0" smtClean="0"/>
              <a:t>Houses are made from nearby materials and influenced by social factors</a:t>
            </a:r>
          </a:p>
          <a:p>
            <a:pPr lvl="1"/>
            <a:r>
              <a:rPr lang="en-US" sz="2400" dirty="0" smtClean="0"/>
              <a:t>Environment influences floor plans based on climate</a:t>
            </a:r>
          </a:p>
          <a:p>
            <a:pPr lvl="1"/>
            <a:r>
              <a:rPr lang="en-US" sz="2400" dirty="0" smtClean="0"/>
              <a:t>Social conditions affect the floor plan of houses</a:t>
            </a:r>
          </a:p>
          <a:p>
            <a:pPr lvl="2"/>
            <a:r>
              <a:rPr lang="en-US" sz="2000" dirty="0" smtClean="0"/>
              <a:t>Fiji, China, Middle East, India, Africa, Madagascar, Java</a:t>
            </a:r>
          </a:p>
          <a:p>
            <a:pPr lvl="2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800" dirty="0" smtClean="0"/>
              <a:t>U.S. Folk House </a:t>
            </a:r>
            <a:r>
              <a:rPr lang="en-US" sz="2800" dirty="0" smtClean="0"/>
              <a:t>Forms</a:t>
            </a:r>
          </a:p>
          <a:p>
            <a:pPr lvl="1"/>
            <a:r>
              <a:rPr lang="en-US" sz="2400" dirty="0" smtClean="0"/>
              <a:t>Colonists brought their architecture style with them</a:t>
            </a:r>
            <a:endParaRPr lang="en-US" sz="2400" dirty="0" smtClean="0"/>
          </a:p>
          <a:p>
            <a:pPr lvl="1"/>
            <a:r>
              <a:rPr lang="en-US" sz="2400" dirty="0" smtClean="0"/>
              <a:t>3 hearths-New England, Mid Atlantic, Lower Chesapeake</a:t>
            </a:r>
          </a:p>
          <a:p>
            <a:pPr lvl="1"/>
            <a:r>
              <a:rPr lang="en-US" sz="2400" dirty="0" smtClean="0"/>
              <a:t>New England-Saltbox, Two-Chimney, Cape Cod and Front Gable &amp; wing</a:t>
            </a:r>
          </a:p>
          <a:p>
            <a:pPr lvl="1"/>
            <a:r>
              <a:rPr lang="en-US" sz="2400" dirty="0" smtClean="0"/>
              <a:t>Middle Atlantic- “I” house</a:t>
            </a:r>
          </a:p>
          <a:p>
            <a:pPr lvl="1"/>
            <a:r>
              <a:rPr lang="en-US" sz="2400" dirty="0" smtClean="0"/>
              <a:t>Lower Chesapeake- steep roof and chimneys</a:t>
            </a:r>
          </a:p>
          <a:p>
            <a:pPr lvl="1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4050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>
            <a:normAutofit/>
          </a:bodyPr>
          <a:lstStyle/>
          <a:p>
            <a:r>
              <a:rPr lang="en-US"/>
              <a:t>House Types in Western China</a:t>
            </a:r>
          </a:p>
        </p:txBody>
      </p:sp>
      <p:pic>
        <p:nvPicPr>
          <p:cNvPr id="14345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1066800"/>
            <a:ext cx="8712896" cy="5562600"/>
          </a:xfrm>
        </p:spPr>
      </p:pic>
    </p:spTree>
    <p:extLst>
      <p:ext uri="{BB962C8B-B14F-4D97-AF65-F5344CB8AC3E}">
        <p14:creationId xmlns:p14="http://schemas.microsoft.com/office/powerpoint/2010/main" val="301579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763000" cy="838200"/>
          </a:xfrm>
        </p:spPr>
        <p:txBody>
          <a:bodyPr>
            <a:normAutofit fontScale="90000"/>
          </a:bodyPr>
          <a:lstStyle/>
          <a:p>
            <a:r>
              <a:rPr lang="en-US" sz="3600"/>
              <a:t>Diffusion of New England House Types</a:t>
            </a:r>
            <a:r>
              <a:rPr lang="en-US"/>
              <a:t> </a:t>
            </a:r>
          </a:p>
        </p:txBody>
      </p:sp>
      <p:pic>
        <p:nvPicPr>
          <p:cNvPr id="16394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40918" y="1752600"/>
            <a:ext cx="2862164" cy="4373563"/>
          </a:xfrm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762000" y="6096000"/>
            <a:ext cx="8001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085850" indent="-1085850"/>
            <a:r>
              <a:rPr lang="en-US"/>
              <a:t>Fig. 4-10: Four main New England house types of the eighteenth and nineteenth centuries diffused westward as settlers migrated.</a:t>
            </a:r>
          </a:p>
        </p:txBody>
      </p:sp>
    </p:spTree>
    <p:extLst>
      <p:ext uri="{BB962C8B-B14F-4D97-AF65-F5344CB8AC3E}">
        <p14:creationId xmlns:p14="http://schemas.microsoft.com/office/powerpoint/2010/main" val="18007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70</TotalTime>
  <Words>756</Words>
  <Application>Microsoft Office PowerPoint</Application>
  <PresentationFormat>On-screen Show (4:3)</PresentationFormat>
  <Paragraphs>125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Apothecary</vt:lpstr>
      <vt:lpstr>Folk and Popular Culture</vt:lpstr>
      <vt:lpstr>Origin of Culture</vt:lpstr>
      <vt:lpstr>Origin of Music</vt:lpstr>
      <vt:lpstr>Diffusion Examples</vt:lpstr>
      <vt:lpstr>Clustering of Folk Cultures </vt:lpstr>
      <vt:lpstr>Himalayan Folk Cultural Regions</vt:lpstr>
      <vt:lpstr>PowerPoint Presentation</vt:lpstr>
      <vt:lpstr>House Types in Western China</vt:lpstr>
      <vt:lpstr>Diffusion of New England House Types </vt:lpstr>
      <vt:lpstr>U.S. House Types by Region</vt:lpstr>
      <vt:lpstr>Popular Culture Housing and Clothing </vt:lpstr>
      <vt:lpstr>PowerPoint Presentation</vt:lpstr>
      <vt:lpstr>Popular Culture  Food </vt:lpstr>
      <vt:lpstr>Role of TV, Internet and Radio</vt:lpstr>
      <vt:lpstr>Threats to Folk Culture </vt:lpstr>
      <vt:lpstr>Popular Culture threats to the Environment</vt:lpstr>
    </vt:vector>
  </TitlesOfParts>
  <Company>PCSB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Folk and Popular Culture</dc:title>
  <dc:creator>Leila S Rimmer</dc:creator>
  <cp:lastModifiedBy>Leila S Rimmer</cp:lastModifiedBy>
  <cp:revision>12</cp:revision>
  <cp:lastPrinted>2014-10-02T15:11:24Z</cp:lastPrinted>
  <dcterms:created xsi:type="dcterms:W3CDTF">2014-10-02T14:07:02Z</dcterms:created>
  <dcterms:modified xsi:type="dcterms:W3CDTF">2014-10-02T15:17:08Z</dcterms:modified>
</cp:coreProperties>
</file>