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F99114-B4A7-40EA-9380-CDEF1BB31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EAD736-10DA-422E-A3B1-73374140CB50}" type="datetimeFigureOut">
              <a:rPr lang="en-US" smtClean="0"/>
              <a:t>4/1/2011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0D5DAD-AD66-4E49-AAB5-96F50F314E0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</a:p>
          <a:p>
            <a:endParaRPr lang="en-US" dirty="0" smtClean="0"/>
          </a:p>
          <a:p>
            <a:r>
              <a:rPr lang="en-US" dirty="0" smtClean="0"/>
              <a:t>FINALLLLLLYYYYY!!!!!!!!!!!!!!!!!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Pollution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334000"/>
          </a:xfrm>
        </p:spPr>
        <p:txBody>
          <a:bodyPr/>
          <a:lstStyle/>
          <a:p>
            <a:pPr lvl="1">
              <a:buNone/>
            </a:pPr>
            <a:endParaRPr lang="en-US" sz="700" dirty="0"/>
          </a:p>
          <a:p>
            <a:r>
              <a:rPr lang="en-US" sz="2800" dirty="0"/>
              <a:t>Water pollution</a:t>
            </a:r>
          </a:p>
          <a:p>
            <a:pPr lvl="1"/>
            <a:r>
              <a:rPr lang="en-US" sz="2400" dirty="0"/>
              <a:t>Water pollution </a:t>
            </a:r>
            <a:r>
              <a:rPr lang="en-US" sz="2400" dirty="0" smtClean="0"/>
              <a:t>sources</a:t>
            </a:r>
          </a:p>
          <a:p>
            <a:pPr lvl="2"/>
            <a:r>
              <a:rPr lang="en-US" sz="2000" dirty="0" smtClean="0"/>
              <a:t>Water using industries, sewage and agriculture </a:t>
            </a:r>
            <a:endParaRPr lang="en-US" sz="2000" dirty="0"/>
          </a:p>
          <a:p>
            <a:pPr lvl="1"/>
            <a:r>
              <a:rPr lang="en-US" sz="2400" dirty="0"/>
              <a:t>Impact on aquatic </a:t>
            </a:r>
            <a:r>
              <a:rPr lang="en-US" sz="2400" dirty="0" smtClean="0"/>
              <a:t>life</a:t>
            </a:r>
          </a:p>
          <a:p>
            <a:pPr lvl="2"/>
            <a:r>
              <a:rPr lang="en-US" sz="2000" dirty="0" smtClean="0"/>
              <a:t>Pollution can upset the balance of oxygen in the water</a:t>
            </a:r>
            <a:endParaRPr lang="en-US" sz="2000" dirty="0"/>
          </a:p>
          <a:p>
            <a:pPr lvl="1"/>
            <a:r>
              <a:rPr lang="en-US" sz="2400" dirty="0"/>
              <a:t>Wastewater and </a:t>
            </a:r>
            <a:r>
              <a:rPr lang="en-US" sz="2400" dirty="0" smtClean="0"/>
              <a:t>disease</a:t>
            </a:r>
          </a:p>
          <a:p>
            <a:pPr lvl="2"/>
            <a:r>
              <a:rPr lang="en-US" dirty="0" smtClean="0"/>
              <a:t>Cholera, typhoid and dysentery from untreated wastewater </a:t>
            </a:r>
            <a:endParaRPr lang="en-US" sz="2000" dirty="0"/>
          </a:p>
          <a:p>
            <a:pPr lvl="1"/>
            <a:endParaRPr lang="en-US" sz="700" dirty="0"/>
          </a:p>
          <a:p>
            <a:r>
              <a:rPr lang="en-US" sz="2800" dirty="0"/>
              <a:t>Land pollution</a:t>
            </a:r>
          </a:p>
          <a:p>
            <a:pPr lvl="1"/>
            <a:r>
              <a:rPr lang="en-US" sz="2400" dirty="0"/>
              <a:t>Solid waste </a:t>
            </a:r>
            <a:r>
              <a:rPr lang="en-US" sz="2400" dirty="0" smtClean="0"/>
              <a:t>disposal</a:t>
            </a:r>
          </a:p>
          <a:p>
            <a:pPr lvl="2"/>
            <a:r>
              <a:rPr lang="en-US" sz="2000" dirty="0" smtClean="0"/>
              <a:t>Landfills, incineration but that can lead to more pollution</a:t>
            </a:r>
            <a:endParaRPr lang="en-US" sz="2000" dirty="0"/>
          </a:p>
          <a:p>
            <a:pPr lvl="1"/>
            <a:r>
              <a:rPr lang="en-US" sz="2400" dirty="0"/>
              <a:t>Toxic </a:t>
            </a:r>
            <a:r>
              <a:rPr lang="en-US" sz="2400" dirty="0" smtClean="0"/>
              <a:t>pollutants</a:t>
            </a:r>
          </a:p>
          <a:p>
            <a:pPr lvl="2"/>
            <a:r>
              <a:rPr lang="en-US" sz="2000" dirty="0" smtClean="0"/>
              <a:t>Love Canal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Aral Sea, 1975 and 1996</a:t>
            </a:r>
          </a:p>
        </p:txBody>
      </p:sp>
      <p:pic>
        <p:nvPicPr>
          <p:cNvPr id="266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295400"/>
            <a:ext cx="3006725" cy="4343400"/>
          </a:xfrm>
        </p:spPr>
      </p:pic>
      <p:pic>
        <p:nvPicPr>
          <p:cNvPr id="2663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295400"/>
            <a:ext cx="2825750" cy="4343400"/>
          </a:xfrm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93725" y="6003925"/>
            <a:ext cx="8245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1143000"/>
            <a:r>
              <a:rPr lang="en-US"/>
              <a:t>Figs. 14-1-1 and 14-1-2: The Aral Sea in the former Soviet Union has shrunk dramatically in area and volume due to extensive diversion of water for irrigation.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3800"/>
              <a:t>Renewing and Recycling Resources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2800" dirty="0"/>
              <a:t>Renewing resources</a:t>
            </a:r>
          </a:p>
          <a:p>
            <a:pPr lvl="1"/>
            <a:r>
              <a:rPr lang="en-US" sz="2400" dirty="0"/>
              <a:t>Solar </a:t>
            </a:r>
            <a:r>
              <a:rPr lang="en-US" sz="2400" dirty="0" smtClean="0"/>
              <a:t>energy</a:t>
            </a:r>
          </a:p>
          <a:p>
            <a:pPr lvl="2"/>
            <a:r>
              <a:rPr lang="en-US" sz="2000" dirty="0" smtClean="0"/>
              <a:t>Passive and active solar energy collect sunlight in different ways</a:t>
            </a:r>
            <a:endParaRPr lang="en-US" sz="2000" dirty="0"/>
          </a:p>
          <a:p>
            <a:pPr lvl="1"/>
            <a:r>
              <a:rPr lang="en-US" sz="2400" dirty="0"/>
              <a:t>Other energy </a:t>
            </a:r>
            <a:r>
              <a:rPr lang="en-US" sz="2400" dirty="0" smtClean="0"/>
              <a:t>sources</a:t>
            </a:r>
          </a:p>
          <a:p>
            <a:pPr lvl="2"/>
            <a:r>
              <a:rPr lang="en-US" sz="2000" dirty="0" smtClean="0"/>
              <a:t>Hydroelectric power uses the movement of water for power</a:t>
            </a:r>
          </a:p>
          <a:p>
            <a:pPr lvl="2"/>
            <a:r>
              <a:rPr lang="en-US" dirty="0" smtClean="0"/>
              <a:t>Geothermal power uses heat from the Earth’s core</a:t>
            </a:r>
          </a:p>
          <a:p>
            <a:pPr lvl="2"/>
            <a:r>
              <a:rPr lang="en-US" sz="2000" dirty="0" smtClean="0"/>
              <a:t>Biomass uses agricultural products for energy (corn, soybeans)</a:t>
            </a:r>
          </a:p>
          <a:p>
            <a:pPr lvl="2"/>
            <a:r>
              <a:rPr lang="en-US" dirty="0" smtClean="0"/>
              <a:t>Nuclear fusion but don’t have the technology to create it</a:t>
            </a:r>
            <a:endParaRPr lang="en-US" sz="2000" dirty="0"/>
          </a:p>
          <a:p>
            <a:pPr lvl="1"/>
            <a:r>
              <a:rPr lang="en-US" sz="2400" dirty="0"/>
              <a:t>Uses for renewable </a:t>
            </a:r>
            <a:r>
              <a:rPr lang="en-US" sz="2400" dirty="0" smtClean="0"/>
              <a:t>energy</a:t>
            </a:r>
          </a:p>
          <a:p>
            <a:pPr lvl="2"/>
            <a:r>
              <a:rPr lang="en-US" sz="2000" dirty="0" smtClean="0"/>
              <a:t>Electricity- use solar energy or photovoltaic cells for power</a:t>
            </a:r>
          </a:p>
          <a:p>
            <a:pPr lvl="2"/>
            <a:r>
              <a:rPr lang="en-US" dirty="0" smtClean="0"/>
              <a:t>Motor vehicles- electric vehicles has short ranges so fuel cell technology must be expanded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3800"/>
              <a:t>Renewing and Recycling Resources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lvl="1">
              <a:buNone/>
            </a:pPr>
            <a:endParaRPr lang="en-US" sz="700" dirty="0"/>
          </a:p>
          <a:p>
            <a:r>
              <a:rPr lang="en-US" sz="2800" dirty="0"/>
              <a:t>Recycling resources</a:t>
            </a:r>
          </a:p>
          <a:p>
            <a:pPr lvl="1"/>
            <a:r>
              <a:rPr lang="en-US" sz="2400" dirty="0"/>
              <a:t>Recycling </a:t>
            </a:r>
            <a:r>
              <a:rPr lang="en-US" sz="2400" dirty="0" smtClean="0"/>
              <a:t>collection</a:t>
            </a:r>
          </a:p>
          <a:p>
            <a:pPr lvl="2"/>
            <a:r>
              <a:rPr lang="en-US" sz="2000" dirty="0" smtClean="0"/>
              <a:t>Curbside, drop off, buy back and deposit systems</a:t>
            </a:r>
          </a:p>
          <a:p>
            <a:pPr lvl="1"/>
            <a:r>
              <a:rPr lang="en-US" sz="2400" dirty="0" smtClean="0"/>
              <a:t>Other </a:t>
            </a:r>
            <a:r>
              <a:rPr lang="en-US" sz="2400" dirty="0"/>
              <a:t>pollution reduction </a:t>
            </a:r>
            <a:r>
              <a:rPr lang="en-US" sz="2400" dirty="0" smtClean="0"/>
              <a:t>strategies</a:t>
            </a:r>
          </a:p>
          <a:p>
            <a:pPr lvl="2"/>
            <a:r>
              <a:rPr lang="en-US" sz="2000" dirty="0" smtClean="0"/>
              <a:t>Reduce discharge into the environment or increase environmental capacity to handle pollution</a:t>
            </a:r>
            <a:endParaRPr lang="en-US" sz="2000" dirty="0"/>
          </a:p>
          <a:p>
            <a:pPr lvl="1"/>
            <a:r>
              <a:rPr lang="en-US" sz="2400" dirty="0"/>
              <a:t>Using all reduction strategies at a coking </a:t>
            </a:r>
            <a:r>
              <a:rPr lang="en-US" sz="2400" dirty="0" smtClean="0"/>
              <a:t>plant</a:t>
            </a:r>
          </a:p>
          <a:p>
            <a:pPr lvl="2"/>
            <a:r>
              <a:rPr lang="en-US" sz="2000" dirty="0" smtClean="0"/>
              <a:t>It recycles, reduces discharge and increases environmental capacity</a:t>
            </a:r>
            <a:endParaRPr lang="en-US" sz="2000" dirty="0"/>
          </a:p>
          <a:p>
            <a:pPr lvl="1"/>
            <a:r>
              <a:rPr lang="en-US" sz="2400" dirty="0"/>
              <a:t>Comparing pollution reduction </a:t>
            </a:r>
            <a:r>
              <a:rPr lang="en-US" sz="2400" dirty="0" smtClean="0"/>
              <a:t>strategies</a:t>
            </a:r>
          </a:p>
          <a:p>
            <a:pPr lvl="2"/>
            <a:r>
              <a:rPr lang="en-US" dirty="0" smtClean="0"/>
              <a:t>It doesn’t matter what you do, consumers must learn to waste less</a:t>
            </a:r>
            <a:endParaRPr lang="en-US" sz="20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Solid Waste Sources, before and after recycling</a:t>
            </a:r>
          </a:p>
        </p:txBody>
      </p:sp>
      <p:pic>
        <p:nvPicPr>
          <p:cNvPr id="28676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5775325" cy="4343400"/>
          </a:xfrm>
        </p:spPr>
      </p:pic>
      <p:sp>
        <p:nvSpPr>
          <p:cNvPr id="28677" name="Text Box 1029"/>
          <p:cNvSpPr txBox="1">
            <a:spLocks noChangeArrowheads="1"/>
          </p:cNvSpPr>
          <p:nvPr/>
        </p:nvSpPr>
        <p:spPr bwMode="auto">
          <a:xfrm>
            <a:off x="746125" y="6156325"/>
            <a:ext cx="7734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1143000"/>
            <a:r>
              <a:rPr lang="en-US"/>
              <a:t>Fig. 14-14: Paper products are the largest part of U.S. solid waste, followed by food and yard waste. Recycling can reduce solid waste considerably.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Resource Conservation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r>
              <a:rPr lang="en-US" dirty="0"/>
              <a:t>Sustainable development</a:t>
            </a:r>
          </a:p>
          <a:p>
            <a:pPr lvl="1"/>
            <a:r>
              <a:rPr lang="en-US" dirty="0"/>
              <a:t>Sustainability and economic </a:t>
            </a:r>
            <a:r>
              <a:rPr lang="en-US" dirty="0" smtClean="0"/>
              <a:t>growth</a:t>
            </a:r>
          </a:p>
          <a:p>
            <a:pPr lvl="2"/>
            <a:r>
              <a:rPr lang="en-US" dirty="0" smtClean="0"/>
              <a:t>It costs money to be sustainable and that hurts economic growth</a:t>
            </a:r>
          </a:p>
          <a:p>
            <a:pPr lvl="2"/>
            <a:r>
              <a:rPr lang="en-US" dirty="0" smtClean="0"/>
              <a:t>Therefore you have to balance the two for sustainable development</a:t>
            </a:r>
            <a:endParaRPr lang="en-US" dirty="0"/>
          </a:p>
          <a:p>
            <a:pPr lvl="1"/>
            <a:r>
              <a:rPr lang="en-US" dirty="0"/>
              <a:t>Critics of </a:t>
            </a:r>
            <a:r>
              <a:rPr lang="en-US" dirty="0" smtClean="0"/>
              <a:t>sustainability</a:t>
            </a:r>
          </a:p>
          <a:p>
            <a:pPr lvl="2"/>
            <a:r>
              <a:rPr lang="en-US" dirty="0" smtClean="0"/>
              <a:t>WWF argues that it is too late</a:t>
            </a:r>
          </a:p>
          <a:p>
            <a:pPr lvl="2"/>
            <a:r>
              <a:rPr lang="en-US" dirty="0" smtClean="0"/>
              <a:t>We must distribute resources better to help LDCs match development</a:t>
            </a:r>
            <a:endParaRPr lang="en-US" dirty="0"/>
          </a:p>
          <a:p>
            <a:pPr lvl="1"/>
            <a:endParaRPr lang="en-US" sz="800" dirty="0"/>
          </a:p>
          <a:p>
            <a:r>
              <a:rPr lang="en-US" dirty="0"/>
              <a:t>Biodiversity</a:t>
            </a:r>
          </a:p>
          <a:p>
            <a:pPr lvl="1"/>
            <a:r>
              <a:rPr lang="en-US" dirty="0"/>
              <a:t>Biological and geographic </a:t>
            </a:r>
            <a:r>
              <a:rPr lang="en-US" dirty="0" smtClean="0"/>
              <a:t>biodiversity</a:t>
            </a:r>
          </a:p>
          <a:p>
            <a:pPr lvl="2"/>
            <a:r>
              <a:rPr lang="en-US" dirty="0" smtClean="0"/>
              <a:t>Efforts have been made to protect species (Luxembourg)</a:t>
            </a:r>
            <a:endParaRPr lang="en-US" dirty="0"/>
          </a:p>
          <a:p>
            <a:pPr lvl="1"/>
            <a:r>
              <a:rPr lang="en-US" dirty="0"/>
              <a:t>Biodiversity in the </a:t>
            </a:r>
            <a:r>
              <a:rPr lang="en-US" dirty="0" smtClean="0"/>
              <a:t>tropics</a:t>
            </a:r>
          </a:p>
          <a:p>
            <a:pPr lvl="2"/>
            <a:r>
              <a:rPr lang="en-US" dirty="0" smtClean="0"/>
              <a:t>7% of Earth’s surface but ½ of all species found there</a:t>
            </a:r>
          </a:p>
          <a:p>
            <a:pPr lvl="2"/>
            <a:r>
              <a:rPr lang="en-US" dirty="0" smtClean="0"/>
              <a:t>Deforestation is 25-50 </a:t>
            </a:r>
            <a:r>
              <a:rPr lang="en-US" smtClean="0"/>
              <a:t>million acres a year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Resource Depletion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Energy resources</a:t>
            </a:r>
          </a:p>
          <a:p>
            <a:pPr lvl="1"/>
            <a:r>
              <a:rPr lang="en-US" sz="2800" dirty="0"/>
              <a:t>Fossil fuel </a:t>
            </a:r>
            <a:r>
              <a:rPr lang="en-US" sz="2800" dirty="0" smtClean="0"/>
              <a:t>supply</a:t>
            </a:r>
          </a:p>
          <a:p>
            <a:pPr lvl="2"/>
            <a:r>
              <a:rPr lang="en-US" sz="2400" dirty="0" smtClean="0"/>
              <a:t>Finite means that it will eventually run out</a:t>
            </a:r>
          </a:p>
          <a:p>
            <a:pPr lvl="2"/>
            <a:r>
              <a:rPr lang="en-US" sz="2400" dirty="0" smtClean="0"/>
              <a:t>Not evenly distributed  on the Earth</a:t>
            </a:r>
            <a:endParaRPr lang="en-US" sz="2400" dirty="0"/>
          </a:p>
          <a:p>
            <a:pPr lvl="1"/>
            <a:r>
              <a:rPr lang="en-US" sz="2800" dirty="0"/>
              <a:t>Distribution of fossil </a:t>
            </a:r>
            <a:r>
              <a:rPr lang="en-US" sz="2800" dirty="0" smtClean="0"/>
              <a:t>fuels</a:t>
            </a:r>
          </a:p>
          <a:p>
            <a:pPr lvl="2"/>
            <a:r>
              <a:rPr lang="en-US" sz="2400" dirty="0" smtClean="0"/>
              <a:t>Location of reserves depend on geological formation</a:t>
            </a:r>
          </a:p>
          <a:p>
            <a:pPr lvl="2"/>
            <a:r>
              <a:rPr lang="en-US" sz="2400" dirty="0" smtClean="0"/>
              <a:t>Most consumption of fossil fuels will shift from mostly MDCs to increasingly more LCDs because of population</a:t>
            </a:r>
          </a:p>
          <a:p>
            <a:pPr lvl="2"/>
            <a:r>
              <a:rPr lang="en-US" sz="2400" dirty="0" smtClean="0"/>
              <a:t>There will be competition between MDCs and LDCs for fossil fuels</a:t>
            </a:r>
            <a:endParaRPr lang="en-US" sz="2400" dirty="0"/>
          </a:p>
          <a:p>
            <a:pPr lvl="1"/>
            <a:r>
              <a:rPr lang="en-US" sz="2800" dirty="0"/>
              <a:t>World petroleum </a:t>
            </a:r>
            <a:r>
              <a:rPr lang="en-US" sz="2800" dirty="0" smtClean="0"/>
              <a:t>control</a:t>
            </a:r>
          </a:p>
          <a:p>
            <a:pPr lvl="2"/>
            <a:r>
              <a:rPr lang="en-US" sz="2400" dirty="0" smtClean="0"/>
              <a:t>Importing oil is cheaper than extracting domestic oil</a:t>
            </a:r>
          </a:p>
          <a:p>
            <a:pPr lvl="2"/>
            <a:r>
              <a:rPr lang="en-US" sz="2400" dirty="0" smtClean="0"/>
              <a:t>OPEC is an economic organization that controls oil exports</a:t>
            </a:r>
          </a:p>
          <a:p>
            <a:pPr lvl="2"/>
            <a:r>
              <a:rPr lang="en-US" sz="2400" dirty="0" smtClean="0"/>
              <a:t>OPEC has lost some power because of overproduction</a:t>
            </a:r>
            <a:endParaRPr lang="en-US" sz="2400" dirty="0"/>
          </a:p>
          <a:p>
            <a:pPr lvl="1">
              <a:buNone/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Resource Depletion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lvl="1">
              <a:buNone/>
            </a:pPr>
            <a:endParaRPr lang="en-US" sz="800" dirty="0"/>
          </a:p>
          <a:p>
            <a:pPr lvl="1"/>
            <a:r>
              <a:rPr lang="en-US" sz="2800" dirty="0" smtClean="0"/>
              <a:t>Nonrenewable substitutes</a:t>
            </a:r>
          </a:p>
          <a:p>
            <a:pPr lvl="2"/>
            <a:r>
              <a:rPr lang="en-US" sz="2400" dirty="0" smtClean="0"/>
              <a:t>Natural </a:t>
            </a:r>
            <a:r>
              <a:rPr lang="en-US" sz="2400" dirty="0" smtClean="0"/>
              <a:t>Gas- 80 years until depletion</a:t>
            </a:r>
          </a:p>
          <a:p>
            <a:pPr lvl="2"/>
            <a:r>
              <a:rPr lang="en-US" sz="2400" dirty="0" smtClean="0"/>
              <a:t>Coal- pollutant, and dangerous to mine</a:t>
            </a:r>
          </a:p>
          <a:p>
            <a:pPr lvl="2"/>
            <a:r>
              <a:rPr lang="en-US" sz="2400" dirty="0" smtClean="0"/>
              <a:t>Nuclear- 1/6 of world’s power, mostly in Europe</a:t>
            </a:r>
          </a:p>
          <a:p>
            <a:pPr lvl="1"/>
            <a:r>
              <a:rPr lang="en-US" sz="2800" dirty="0" smtClean="0"/>
              <a:t>Nuclear Energy problems</a:t>
            </a:r>
          </a:p>
          <a:p>
            <a:pPr lvl="2"/>
            <a:r>
              <a:rPr lang="en-US" sz="2400" dirty="0" smtClean="0"/>
              <a:t>Potential accidents- meltdowns scatter radiation</a:t>
            </a:r>
          </a:p>
          <a:p>
            <a:pPr lvl="2"/>
            <a:r>
              <a:rPr lang="en-US" sz="2400" dirty="0" smtClean="0"/>
              <a:t>Radioactive waste- no permanent storage solution</a:t>
            </a:r>
          </a:p>
          <a:p>
            <a:pPr lvl="2"/>
            <a:r>
              <a:rPr lang="en-US" sz="2400" dirty="0" smtClean="0"/>
              <a:t>Bomb material- it can be assembled into a nuclear weapon</a:t>
            </a:r>
          </a:p>
          <a:p>
            <a:pPr lvl="2"/>
            <a:r>
              <a:rPr lang="en-US" sz="2400" dirty="0" smtClean="0"/>
              <a:t>Limited Uranium reserves- nonrenewable and hard to extract</a:t>
            </a:r>
          </a:p>
          <a:p>
            <a:pPr lvl="2"/>
            <a:r>
              <a:rPr lang="en-US" sz="2400" dirty="0" smtClean="0"/>
              <a:t> High cost- because of elaborate safety measures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3733800" cy="762000"/>
          </a:xfrm>
        </p:spPr>
        <p:txBody>
          <a:bodyPr/>
          <a:lstStyle/>
          <a:p>
            <a:pPr algn="ctr"/>
            <a:r>
              <a:rPr lang="en-US" dirty="0" smtClean="0"/>
              <a:t>Nonmetallic Minerals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304800"/>
            <a:ext cx="3733800" cy="762000"/>
          </a:xfrm>
        </p:spPr>
        <p:txBody>
          <a:bodyPr/>
          <a:lstStyle/>
          <a:p>
            <a:pPr algn="ctr"/>
            <a:r>
              <a:rPr lang="en-US" dirty="0" smtClean="0"/>
              <a:t>Metallic Minerals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219200"/>
            <a:ext cx="3733800" cy="4914900"/>
          </a:xfrm>
        </p:spPr>
        <p:txBody>
          <a:bodyPr/>
          <a:lstStyle/>
          <a:p>
            <a:r>
              <a:rPr lang="en-US" dirty="0" smtClean="0"/>
              <a:t>Col-tan (</a:t>
            </a:r>
            <a:r>
              <a:rPr lang="en-US" dirty="0" smtClean="0"/>
              <a:t>columbite</a:t>
            </a:r>
            <a:r>
              <a:rPr lang="en-US" dirty="0" smtClean="0"/>
              <a:t>-tantalum)</a:t>
            </a:r>
          </a:p>
          <a:p>
            <a:r>
              <a:rPr lang="en-US" dirty="0" smtClean="0"/>
              <a:t>Building stones, gravel and sand account for 90%</a:t>
            </a:r>
          </a:p>
          <a:p>
            <a:r>
              <a:rPr lang="en-US" dirty="0" smtClean="0"/>
              <a:t>Fertilizers </a:t>
            </a:r>
          </a:p>
          <a:p>
            <a:r>
              <a:rPr lang="en-US" dirty="0" smtClean="0"/>
              <a:t>Gemstones</a:t>
            </a:r>
          </a:p>
          <a:p>
            <a:r>
              <a:rPr lang="en-US" dirty="0" smtClean="0"/>
              <a:t>Diamonds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953000" y="1219200"/>
            <a:ext cx="3733800" cy="4914900"/>
          </a:xfrm>
        </p:spPr>
        <p:txBody>
          <a:bodyPr/>
          <a:lstStyle/>
          <a:p>
            <a:r>
              <a:rPr lang="en-US" dirty="0" smtClean="0"/>
              <a:t>Malleable, ductile and conductors</a:t>
            </a:r>
          </a:p>
          <a:p>
            <a:r>
              <a:rPr lang="en-US" dirty="0" smtClean="0"/>
              <a:t>Ferrous – iron, steel, Manganese, Chromium, Titanium, Magnesium, Molybdenum, Nickel, Tin and Tungsten</a:t>
            </a:r>
          </a:p>
          <a:p>
            <a:r>
              <a:rPr lang="en-US" dirty="0" smtClean="0"/>
              <a:t>Nonferrous- copper, lead, zinc, precious metals and aluminum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U.S. Energy Consumption</a:t>
            </a:r>
            <a:r>
              <a:rPr lang="en-US" b="0"/>
              <a:t> 1850–2000</a:t>
            </a:r>
            <a:endParaRPr lang="en-US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54916"/>
            <a:ext cx="8077200" cy="4480734"/>
          </a:xfr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325" y="6080125"/>
            <a:ext cx="8072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14-1: The main energy sources in the U.S. have changed over time as total energy use has increased. Growth was particularly rapid in the 1950s and 1960s.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Petroleum Reserves</a:t>
            </a:r>
            <a:endParaRPr lang="en-US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295400"/>
            <a:ext cx="5776913" cy="4724400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6172200"/>
            <a:ext cx="793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1143000"/>
            <a:r>
              <a:rPr lang="en-US"/>
              <a:t>Fig. 14-3b: Two-thirds of the world’s known petroleum reserves are in the Middle East. Saudi Arabia alone has over one-quarter of world reserves.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/>
              <a:t>Per Capita Energy Consumption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95400"/>
            <a:ext cx="7772400" cy="4416425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14400" y="6096000"/>
            <a:ext cx="728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Fig. 14-5a: Energy consumption per person in MDCs is far larger than in LDCs.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Nuclear Power in the U.S.</a:t>
            </a:r>
          </a:p>
        </p:txBody>
      </p:sp>
      <p:pic>
        <p:nvPicPr>
          <p:cNvPr id="20484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772400" cy="4144963"/>
          </a:xfrm>
        </p:spPr>
      </p:pic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593725" y="5927725"/>
            <a:ext cx="7720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14-8: Location of current nuclear power plants in the U.S. and nuclear power as a percent of total electricity in U.S.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Pollution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>
            <a:noAutofit/>
          </a:bodyPr>
          <a:lstStyle/>
          <a:p>
            <a:r>
              <a:rPr lang="en-US" sz="3200" dirty="0"/>
              <a:t>Air </a:t>
            </a:r>
            <a:r>
              <a:rPr lang="en-US" sz="3200" dirty="0" smtClean="0"/>
              <a:t>pollution-motor vehicles, industry and power plants</a:t>
            </a:r>
            <a:endParaRPr lang="en-US" sz="3200" dirty="0"/>
          </a:p>
          <a:p>
            <a:pPr lvl="1"/>
            <a:r>
              <a:rPr lang="en-US" sz="2800" dirty="0"/>
              <a:t>Global scale air </a:t>
            </a:r>
            <a:r>
              <a:rPr lang="en-US" sz="2800" dirty="0" smtClean="0"/>
              <a:t>pollution contributes to global warming</a:t>
            </a:r>
          </a:p>
          <a:p>
            <a:pPr lvl="2"/>
            <a:r>
              <a:rPr lang="en-US" sz="2400" dirty="0" smtClean="0"/>
              <a:t>Concentration of gases damage the ozone</a:t>
            </a:r>
            <a:endParaRPr lang="en-US" sz="2400" dirty="0"/>
          </a:p>
          <a:p>
            <a:pPr lvl="1"/>
            <a:r>
              <a:rPr lang="en-US" sz="2800" dirty="0"/>
              <a:t>Regional scale air </a:t>
            </a:r>
            <a:r>
              <a:rPr lang="en-US" sz="2800" dirty="0" smtClean="0"/>
              <a:t>pollution contributes to acid rain</a:t>
            </a:r>
          </a:p>
          <a:p>
            <a:pPr lvl="2"/>
            <a:r>
              <a:rPr lang="en-US" sz="2400" dirty="0" smtClean="0"/>
              <a:t>Location of pollution is not where rain falls</a:t>
            </a:r>
            <a:endParaRPr lang="en-US" sz="900" dirty="0"/>
          </a:p>
          <a:p>
            <a:pPr lvl="1"/>
            <a:r>
              <a:rPr lang="en-US" sz="2800" dirty="0"/>
              <a:t>Local scale air </a:t>
            </a:r>
            <a:r>
              <a:rPr lang="en-US" sz="2800" dirty="0" smtClean="0"/>
              <a:t>pollution severe where emissions are concentrated</a:t>
            </a:r>
          </a:p>
          <a:p>
            <a:pPr lvl="2"/>
            <a:r>
              <a:rPr lang="en-US" sz="2400" dirty="0" smtClean="0"/>
              <a:t>Carbon monoxide is unhealthy for people and the environment</a:t>
            </a:r>
          </a:p>
          <a:p>
            <a:pPr lvl="2"/>
            <a:r>
              <a:rPr lang="en-US" sz="2400" dirty="0" smtClean="0"/>
              <a:t>Hydrocarbons form photochemical smog</a:t>
            </a:r>
          </a:p>
          <a:p>
            <a:pPr lvl="2"/>
            <a:r>
              <a:rPr lang="en-US" sz="2400" dirty="0" smtClean="0"/>
              <a:t>Particulates is smoke or exhaust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</TotalTime>
  <Words>779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Resource Issues</vt:lpstr>
      <vt:lpstr>Resource Depletion</vt:lpstr>
      <vt:lpstr>Resource Depletion</vt:lpstr>
      <vt:lpstr>Slide 4</vt:lpstr>
      <vt:lpstr>U.S. Energy Consumption 1850–2000</vt:lpstr>
      <vt:lpstr>Petroleum Reserves</vt:lpstr>
      <vt:lpstr>Per Capita Energy Consumption</vt:lpstr>
      <vt:lpstr>Nuclear Power in the U.S.</vt:lpstr>
      <vt:lpstr>Pollution</vt:lpstr>
      <vt:lpstr>Pollution</vt:lpstr>
      <vt:lpstr>Aral Sea, 1975 and 1996</vt:lpstr>
      <vt:lpstr>Renewing and Recycling Resources</vt:lpstr>
      <vt:lpstr>Renewing and Recycling Resources</vt:lpstr>
      <vt:lpstr>Solid Waste Sources, before and after recycling</vt:lpstr>
      <vt:lpstr>Resource Conservation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Issues</dc:title>
  <dc:creator>Leila Rimmer</dc:creator>
  <cp:lastModifiedBy>Leila Rimmer</cp:lastModifiedBy>
  <cp:revision>11</cp:revision>
  <dcterms:created xsi:type="dcterms:W3CDTF">2011-04-01T17:51:43Z</dcterms:created>
  <dcterms:modified xsi:type="dcterms:W3CDTF">2011-04-01T18:54:34Z</dcterms:modified>
</cp:coreProperties>
</file>